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73" r:id="rId8"/>
    <p:sldId id="264" r:id="rId9"/>
    <p:sldId id="269" r:id="rId10"/>
    <p:sldId id="265" r:id="rId11"/>
    <p:sldId id="267" r:id="rId12"/>
    <p:sldId id="271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6848" cy="5746650"/>
          </a:xfrm>
        </p:spPr>
        <p:txBody>
          <a:bodyPr>
            <a:normAutofit fontScale="90000"/>
          </a:bodyPr>
          <a:lstStyle/>
          <a:p>
            <a:r>
              <a:rPr lang="uk-UA" sz="4000" i="1" dirty="0" err="1" smtClean="0">
                <a:solidFill>
                  <a:srgbClr val="FFFF00"/>
                </a:solidFill>
                <a:latin typeface="Arial Narrow" pitchFamily="34" charset="0"/>
              </a:rPr>
              <a:t>Портфоліо</a:t>
            </a:r>
            <a:r>
              <a:rPr lang="uk-UA" sz="4000" i="1" dirty="0" smtClean="0">
                <a:solidFill>
                  <a:srgbClr val="FFFF00"/>
                </a:solidFill>
                <a:latin typeface="Arial Narrow" pitchFamily="34" charset="0"/>
              </a:rPr>
              <a:t>  вчителя  іноземної  мови(англійської  мови)</a:t>
            </a:r>
            <a:br>
              <a:rPr lang="uk-UA" sz="4000" i="1" dirty="0" smtClean="0">
                <a:solidFill>
                  <a:srgbClr val="FFFF00"/>
                </a:solidFill>
                <a:latin typeface="Arial Narrow" pitchFamily="34" charset="0"/>
              </a:rPr>
            </a:br>
            <a:r>
              <a:rPr lang="uk-UA" sz="4000" i="1" dirty="0" err="1" smtClean="0">
                <a:solidFill>
                  <a:srgbClr val="00B0F0"/>
                </a:solidFill>
                <a:latin typeface="Arial Narrow" pitchFamily="34" charset="0"/>
              </a:rPr>
              <a:t>Синьоок</a:t>
            </a:r>
            <a:r>
              <a:rPr lang="uk-UA" sz="4000" i="1" dirty="0" smtClean="0">
                <a:solidFill>
                  <a:srgbClr val="00B0F0"/>
                </a:solidFill>
                <a:latin typeface="Arial Narrow" pitchFamily="34" charset="0"/>
              </a:rPr>
              <a:t>  </a:t>
            </a:r>
            <a:r>
              <a:rPr lang="uk-UA" sz="4000" i="1" dirty="0">
                <a:solidFill>
                  <a:srgbClr val="00B0F0"/>
                </a:solidFill>
                <a:latin typeface="Arial Narrow" pitchFamily="34" charset="0"/>
              </a:rPr>
              <a:t>Вікторії  Миколаївни</a:t>
            </a:r>
            <a:br>
              <a:rPr lang="uk-UA" sz="4000" i="1" dirty="0">
                <a:solidFill>
                  <a:srgbClr val="00B0F0"/>
                </a:solidFill>
                <a:latin typeface="Arial Narrow" pitchFamily="34" charset="0"/>
              </a:rPr>
            </a:br>
            <a:r>
              <a:rPr lang="uk-UA" sz="4000" i="1" dirty="0">
                <a:solidFill>
                  <a:srgbClr val="00B0F0"/>
                </a:solidFill>
                <a:latin typeface="Arial Narrow" pitchFamily="34" charset="0"/>
              </a:rPr>
              <a:t>Фастівської  вечірньої  ЗОШ  ІІ-ІІІ </a:t>
            </a:r>
            <a:r>
              <a:rPr lang="uk-UA" sz="4000" i="1" dirty="0" err="1">
                <a:solidFill>
                  <a:srgbClr val="00B0F0"/>
                </a:solidFill>
                <a:latin typeface="Arial Narrow" pitchFamily="34" charset="0"/>
              </a:rPr>
              <a:t>стуненів</a:t>
            </a:r>
            <a:r>
              <a:rPr lang="ru-RU" i="1" dirty="0">
                <a:solidFill>
                  <a:srgbClr val="00B0F0"/>
                </a:solidFill>
                <a:latin typeface="Arial Narrow" pitchFamily="34" charset="0"/>
              </a:rPr>
              <a:t/>
            </a:r>
            <a:br>
              <a:rPr lang="ru-RU" i="1" dirty="0">
                <a:solidFill>
                  <a:srgbClr val="00B0F0"/>
                </a:solidFill>
                <a:latin typeface="Arial Narrow" pitchFamily="34" charset="0"/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32656"/>
            <a:ext cx="381642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2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50904" cy="5962674"/>
          </a:xfrm>
        </p:spPr>
        <p:txBody>
          <a:bodyPr>
            <a:normAutofit/>
          </a:bodyPr>
          <a:lstStyle/>
          <a:p>
            <a:r>
              <a:rPr lang="uk-UA" sz="4000" i="1" dirty="0">
                <a:solidFill>
                  <a:srgbClr val="00B0F0"/>
                </a:solidFill>
              </a:rPr>
              <a:t>Структура  </a:t>
            </a:r>
            <a:r>
              <a:rPr lang="uk-UA" sz="4000" i="1" dirty="0" err="1">
                <a:solidFill>
                  <a:srgbClr val="00B0F0"/>
                </a:solidFill>
              </a:rPr>
              <a:t>портфоліо</a:t>
            </a:r>
            <a:r>
              <a:rPr lang="uk-UA" sz="4000" i="1" dirty="0">
                <a:solidFill>
                  <a:srgbClr val="00B0F0"/>
                </a:solidFill>
              </a:rPr>
              <a:t>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>1 </a:t>
            </a:r>
            <a:r>
              <a:rPr lang="uk-UA" sz="3100" i="1" dirty="0">
                <a:solidFill>
                  <a:srgbClr val="FFFF00"/>
                </a:solidFill>
                <a:latin typeface="Arial Narrow" pitchFamily="34" charset="0"/>
              </a:rPr>
              <a:t>Резюме. </a:t>
            </a: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/>
            </a:r>
            <a:b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</a:b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>2 </a:t>
            </a:r>
            <a:r>
              <a:rPr lang="uk-UA" sz="3100" i="1" dirty="0">
                <a:solidFill>
                  <a:srgbClr val="FFFF00"/>
                </a:solidFill>
                <a:latin typeface="Arial Narrow" pitchFamily="34" charset="0"/>
              </a:rPr>
              <a:t>Трудова  діяльність. </a:t>
            </a: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>3Перепідготовка  </a:t>
            </a:r>
            <a:r>
              <a:rPr lang="uk-UA" sz="3100" i="1" dirty="0">
                <a:solidFill>
                  <a:srgbClr val="FFFF00"/>
                </a:solidFill>
                <a:latin typeface="Arial Narrow" pitchFamily="34" charset="0"/>
              </a:rPr>
              <a:t>та  підвищення </a:t>
            </a:r>
            <a:r>
              <a:rPr lang="uk-UA" sz="3100" i="1" dirty="0" err="1" smtClean="0">
                <a:solidFill>
                  <a:srgbClr val="FFFF00"/>
                </a:solidFill>
                <a:latin typeface="Arial Narrow" pitchFamily="34" charset="0"/>
              </a:rPr>
              <a:t>кваліфікаці</a:t>
            </a: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>.</a:t>
            </a:r>
            <a:b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</a:b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>4 </a:t>
            </a:r>
            <a:r>
              <a:rPr lang="uk-UA" sz="3100" i="1" dirty="0">
                <a:solidFill>
                  <a:srgbClr val="FFFF00"/>
                </a:solidFill>
                <a:latin typeface="Arial Narrow" pitchFamily="34" charset="0"/>
              </a:rPr>
              <a:t>Особисті  та  ділові  якості  вчителя. </a:t>
            </a: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/>
            </a:r>
            <a:b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</a:b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>5 </a:t>
            </a:r>
            <a:r>
              <a:rPr lang="uk-UA" sz="3100" i="1" dirty="0">
                <a:solidFill>
                  <a:srgbClr val="FFFF00"/>
                </a:solidFill>
                <a:latin typeface="Arial Narrow" pitchFamily="34" charset="0"/>
              </a:rPr>
              <a:t>Професійні  відзнаки. </a:t>
            </a: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/>
            </a:r>
            <a:b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</a:br>
            <a:r>
              <a:rPr lang="uk-UA" sz="3100" i="1" dirty="0" smtClean="0">
                <a:solidFill>
                  <a:srgbClr val="FFFF00"/>
                </a:solidFill>
                <a:latin typeface="Arial Narrow" pitchFamily="34" charset="0"/>
              </a:rPr>
              <a:t>6 </a:t>
            </a:r>
            <a:r>
              <a:rPr lang="uk-UA" sz="3100" i="1" dirty="0">
                <a:solidFill>
                  <a:srgbClr val="FFFF00"/>
                </a:solidFill>
                <a:latin typeface="Arial Narrow" pitchFamily="34" charset="0"/>
              </a:rPr>
              <a:t>Науково-методична  діяльність</a:t>
            </a:r>
            <a:endParaRPr lang="ru-RU" sz="3100" i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2656"/>
            <a:ext cx="4104456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90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5266928" cy="6048672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Резюме.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i="1" dirty="0" smtClean="0">
                <a:solidFill>
                  <a:srgbClr val="FFFF00"/>
                </a:solidFill>
              </a:rPr>
              <a:t>Дата  народження – 01.03.1967</a:t>
            </a:r>
            <a:br>
              <a:rPr lang="uk-UA" sz="3100" i="1" dirty="0" smtClean="0">
                <a:solidFill>
                  <a:srgbClr val="FFFF00"/>
                </a:solidFill>
              </a:rPr>
            </a:br>
            <a:r>
              <a:rPr lang="uk-UA" sz="3100" i="1" dirty="0" smtClean="0">
                <a:solidFill>
                  <a:srgbClr val="FFFF00"/>
                </a:solidFill>
              </a:rPr>
              <a:t>Місце  народження - м. Фастів</a:t>
            </a:r>
            <a:br>
              <a:rPr lang="uk-UA" sz="3100" i="1" dirty="0" smtClean="0">
                <a:solidFill>
                  <a:srgbClr val="FFFF00"/>
                </a:solidFill>
              </a:rPr>
            </a:br>
            <a:r>
              <a:rPr lang="uk-UA" sz="3100" i="1" dirty="0" smtClean="0">
                <a:solidFill>
                  <a:srgbClr val="FFFF00"/>
                </a:solidFill>
              </a:rPr>
              <a:t>Освіта – вища: Київський  університет  </a:t>
            </a:r>
            <a:r>
              <a:rPr lang="uk-UA" sz="3100" i="1" dirty="0" err="1" smtClean="0">
                <a:solidFill>
                  <a:srgbClr val="FFFF00"/>
                </a:solidFill>
              </a:rPr>
              <a:t>ім.Т.Г.Шевченка</a:t>
            </a:r>
            <a:r>
              <a:rPr lang="uk-UA" sz="3100" i="1" dirty="0">
                <a:solidFill>
                  <a:srgbClr val="FFFF00"/>
                </a:solidFill>
              </a:rPr>
              <a:t/>
            </a:r>
            <a:br>
              <a:rPr lang="uk-UA" sz="3100" i="1" dirty="0">
                <a:solidFill>
                  <a:srgbClr val="FFFF00"/>
                </a:solidFill>
              </a:rPr>
            </a:br>
            <a:r>
              <a:rPr lang="uk-UA" sz="3100" i="1" dirty="0" smtClean="0">
                <a:solidFill>
                  <a:srgbClr val="FFFF00"/>
                </a:solidFill>
              </a:rPr>
              <a:t>Роки  навчання:  1985-1991 </a:t>
            </a:r>
            <a:r>
              <a:rPr lang="uk-UA" sz="3100" i="1" dirty="0" err="1" smtClean="0">
                <a:solidFill>
                  <a:srgbClr val="FFFF00"/>
                </a:solidFill>
              </a:rPr>
              <a:t>р.р</a:t>
            </a:r>
            <a:r>
              <a:rPr lang="uk-UA" sz="3100" i="1" dirty="0" smtClean="0">
                <a:solidFill>
                  <a:srgbClr val="FFFF00"/>
                </a:solidFill>
              </a:rPr>
              <a:t>.</a:t>
            </a:r>
            <a:br>
              <a:rPr lang="uk-UA" sz="3100" i="1" dirty="0" smtClean="0">
                <a:solidFill>
                  <a:srgbClr val="FFFF00"/>
                </a:solidFill>
              </a:rPr>
            </a:br>
            <a:r>
              <a:rPr lang="uk-UA" sz="3100" i="1" dirty="0" smtClean="0">
                <a:solidFill>
                  <a:srgbClr val="FFFF00"/>
                </a:solidFill>
              </a:rPr>
              <a:t>Стаж  </a:t>
            </a:r>
            <a:r>
              <a:rPr lang="uk-UA" sz="3100" i="1" dirty="0" err="1" smtClean="0">
                <a:solidFill>
                  <a:srgbClr val="FFFF00"/>
                </a:solidFill>
              </a:rPr>
              <a:t>роботи-</a:t>
            </a:r>
            <a:r>
              <a:rPr lang="uk-UA" sz="3100" i="1" dirty="0" smtClean="0">
                <a:solidFill>
                  <a:srgbClr val="FFFF00"/>
                </a:solidFill>
              </a:rPr>
              <a:t> 20 років</a:t>
            </a:r>
            <a:br>
              <a:rPr lang="uk-UA" sz="3100" i="1" dirty="0" smtClean="0">
                <a:solidFill>
                  <a:srgbClr val="FFFF00"/>
                </a:solidFill>
              </a:rPr>
            </a:br>
            <a:endParaRPr lang="ru-RU" sz="3100" i="1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429000"/>
            <a:ext cx="3312368" cy="30963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0648"/>
            <a:ext cx="331236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99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7029400"/>
          </a:xfrm>
        </p:spPr>
        <p:txBody>
          <a:bodyPr>
            <a:noAutofit/>
          </a:bodyPr>
          <a:lstStyle/>
          <a:p>
            <a:pPr algn="ctr"/>
            <a:r>
              <a:rPr lang="uk-UA" i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  діяльність</a:t>
            </a:r>
            <a:r>
              <a:rPr 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01.02.1995- 17.08.1995 </a:t>
            </a:r>
            <a:r>
              <a:rPr lang="uk-UA" sz="2400" i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р.р.-</a:t>
            </a: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вихователя  у  дитячому  закладі №11  м. Києва.</a:t>
            </a:r>
            <a:b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22.09.1995 – 23.10.1996 </a:t>
            </a:r>
            <a:r>
              <a:rPr lang="uk-UA" sz="2400" i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р.р</a:t>
            </a: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24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вчитель  англійської  мови  ЗОШ №42  м. Луганська</a:t>
            </a:r>
            <a:b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03.12.1996 – 11.04.2003 </a:t>
            </a:r>
            <a:r>
              <a:rPr lang="uk-UA" sz="2400" i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р.р.-</a:t>
            </a: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вчитель  англійської  мови у  спеціалізованій  школі з  поглибленим  вивченням  англійської  мови  №159  м. Києва.</a:t>
            </a:r>
            <a:b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14.04.2003 – 16.08.2004 </a:t>
            </a:r>
            <a:r>
              <a:rPr lang="uk-UA" sz="2400" i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р.р.-</a:t>
            </a: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вчитель  англійської  мови  Борівської  ЗОШ  І-ІІ  ступенів.</a:t>
            </a:r>
            <a:b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22.17.2004 – 31.08.2010 </a:t>
            </a:r>
            <a:r>
              <a:rPr lang="uk-UA" sz="2400" i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р.р</a:t>
            </a: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вчитель  англійської  мови  у  ЗОШ  №7</a:t>
            </a:r>
            <a:b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01.09.2012  р.-  вчитель  англійської  мови  у  Фастівській вечірній  ЗОШ  ІІ-ІІІ  ступенів  м. Фастова</a:t>
            </a:r>
            <a:r>
              <a:rPr lang="uk-UA" sz="2400" i="1" dirty="0" smtClean="0">
                <a:solidFill>
                  <a:srgbClr val="FFFF00"/>
                </a:solidFill>
              </a:rPr>
              <a:t>.</a:t>
            </a:r>
            <a:r>
              <a:rPr lang="uk-UA" sz="2400" i="1" dirty="0" smtClean="0"/>
              <a:t/>
            </a:r>
            <a:br>
              <a:rPr lang="uk-UA" sz="2400" i="1" dirty="0" smtClean="0"/>
            </a:b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40120062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4906888" cy="5832648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rgbClr val="00B0F0"/>
                </a:solidFill>
              </a:rPr>
              <a:t>Особисті  та  ділові  якості  вчителя</a:t>
            </a:r>
            <a:br>
              <a:rPr lang="uk-UA" sz="4000" i="1" dirty="0" smtClean="0">
                <a:solidFill>
                  <a:srgbClr val="00B0F0"/>
                </a:solidFill>
              </a:rPr>
            </a:br>
            <a:r>
              <a:rPr lang="uk-UA" sz="4000" i="1" dirty="0" smtClean="0">
                <a:solidFill>
                  <a:srgbClr val="00B0F0"/>
                </a:solidFill>
              </a:rPr>
              <a:t/>
            </a:r>
            <a:br>
              <a:rPr lang="uk-UA" sz="4000" i="1" dirty="0" smtClean="0">
                <a:solidFill>
                  <a:srgbClr val="00B0F0"/>
                </a:solidFill>
              </a:rPr>
            </a:br>
            <a:r>
              <a:rPr lang="uk-UA" sz="2700" i="1" dirty="0" smtClean="0">
                <a:solidFill>
                  <a:srgbClr val="FFFF00"/>
                </a:solidFill>
              </a:rPr>
              <a:t>Бути  оптимістом, гуманність у помислах і діях, вимогливість, справедливість, позитивна  емоційна  налаштованість, мовна  культура.</a:t>
            </a:r>
            <a:br>
              <a:rPr lang="uk-UA" sz="2700" i="1" dirty="0" smtClean="0">
                <a:solidFill>
                  <a:srgbClr val="FFFF00"/>
                </a:solidFill>
              </a:rPr>
            </a:br>
            <a:r>
              <a:rPr lang="uk-UA" sz="2700" i="1" dirty="0" smtClean="0">
                <a:solidFill>
                  <a:srgbClr val="FFFF00"/>
                </a:solidFill>
              </a:rPr>
              <a:t>Науково – методична  діяльність:</a:t>
            </a:r>
            <a:br>
              <a:rPr lang="uk-UA" sz="2700" i="1" dirty="0" smtClean="0">
                <a:solidFill>
                  <a:srgbClr val="FFFF00"/>
                </a:solidFill>
              </a:rPr>
            </a:br>
            <a:r>
              <a:rPr lang="uk-UA" sz="2700" i="1" dirty="0" smtClean="0">
                <a:solidFill>
                  <a:srgbClr val="FFFF00"/>
                </a:solidFill>
              </a:rPr>
              <a:t>Голова  методичного  об</a:t>
            </a:r>
            <a:r>
              <a:rPr lang="en-US" sz="2700" i="1" dirty="0" smtClean="0">
                <a:solidFill>
                  <a:srgbClr val="FFFF00"/>
                </a:solidFill>
              </a:rPr>
              <a:t>’</a:t>
            </a:r>
            <a:r>
              <a:rPr lang="uk-UA" sz="2700" i="1" dirty="0" smtClean="0">
                <a:solidFill>
                  <a:srgbClr val="FFFF00"/>
                </a:solidFill>
              </a:rPr>
              <a:t>єднання  суспільно – гуманітарного  циклу.</a:t>
            </a:r>
            <a:br>
              <a:rPr lang="uk-UA" sz="2700" i="1" dirty="0" smtClean="0">
                <a:solidFill>
                  <a:srgbClr val="FFFF00"/>
                </a:solidFill>
              </a:rPr>
            </a:br>
            <a:endParaRPr lang="ru-RU" sz="2700" i="1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48680"/>
            <a:ext cx="3384376" cy="29523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501008"/>
            <a:ext cx="352839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08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315416"/>
            <a:ext cx="4824536" cy="7344816"/>
          </a:xfrm>
        </p:spPr>
        <p:txBody>
          <a:bodyPr>
            <a:normAutofit/>
          </a:bodyPr>
          <a:lstStyle/>
          <a:p>
            <a:r>
              <a:rPr lang="uk-UA" i="1" dirty="0" smtClean="0">
                <a:solidFill>
                  <a:srgbClr val="FFFF00"/>
                </a:solidFill>
              </a:rPr>
              <a:t>Голова </a:t>
            </a:r>
            <a:r>
              <a:rPr lang="uk-UA" i="1" dirty="0" err="1" smtClean="0">
                <a:solidFill>
                  <a:srgbClr val="FFFF00"/>
                </a:solidFill>
              </a:rPr>
              <a:t>методоб</a:t>
            </a:r>
            <a:r>
              <a:rPr lang="en-US" i="1" dirty="0" smtClean="0">
                <a:solidFill>
                  <a:srgbClr val="FFFF00"/>
                </a:solidFill>
              </a:rPr>
              <a:t>’</a:t>
            </a:r>
            <a:r>
              <a:rPr lang="uk-UA" i="1" dirty="0" smtClean="0">
                <a:solidFill>
                  <a:srgbClr val="FFFF00"/>
                </a:solidFill>
              </a:rPr>
              <a:t>єднання суспільно-гуманітарного циклу</a:t>
            </a:r>
            <a:br>
              <a:rPr lang="uk-UA" i="1" dirty="0" smtClean="0">
                <a:solidFill>
                  <a:srgbClr val="FFFF00"/>
                </a:solidFill>
              </a:rPr>
            </a:br>
            <a:r>
              <a:rPr lang="uk-UA" i="1" dirty="0">
                <a:solidFill>
                  <a:srgbClr val="00B0F0"/>
                </a:solidFill>
              </a:rPr>
              <a:t/>
            </a:r>
            <a:br>
              <a:rPr lang="uk-UA" i="1" dirty="0">
                <a:solidFill>
                  <a:srgbClr val="00B0F0"/>
                </a:solidFill>
              </a:rPr>
            </a:br>
            <a:r>
              <a:rPr lang="uk-UA" i="1" dirty="0" smtClean="0">
                <a:solidFill>
                  <a:srgbClr val="00B0F0"/>
                </a:solidFill>
              </a:rPr>
              <a:t/>
            </a:r>
            <a:br>
              <a:rPr lang="uk-UA" i="1" dirty="0" smtClean="0">
                <a:solidFill>
                  <a:srgbClr val="00B0F0"/>
                </a:solidFill>
              </a:rPr>
            </a:br>
            <a:r>
              <a:rPr lang="uk-UA" i="1" dirty="0">
                <a:solidFill>
                  <a:srgbClr val="00B0F0"/>
                </a:solidFill>
              </a:rPr>
              <a:t/>
            </a:r>
            <a:br>
              <a:rPr lang="uk-UA" i="1" dirty="0">
                <a:solidFill>
                  <a:srgbClr val="00B0F0"/>
                </a:solidFill>
              </a:rPr>
            </a:br>
            <a:r>
              <a:rPr lang="uk-UA" i="1" dirty="0" smtClean="0">
                <a:solidFill>
                  <a:srgbClr val="00B0F0"/>
                </a:solidFill>
              </a:rPr>
              <a:t/>
            </a:r>
            <a:br>
              <a:rPr lang="uk-UA" i="1" dirty="0" smtClean="0">
                <a:solidFill>
                  <a:srgbClr val="00B0F0"/>
                </a:solidFill>
              </a:rPr>
            </a:br>
            <a:r>
              <a:rPr lang="uk-UA" i="1" dirty="0">
                <a:solidFill>
                  <a:srgbClr val="00B0F0"/>
                </a:solidFill>
              </a:rPr>
              <a:t/>
            </a:r>
            <a:br>
              <a:rPr lang="uk-UA" i="1" dirty="0">
                <a:solidFill>
                  <a:srgbClr val="00B0F0"/>
                </a:solidFill>
              </a:rPr>
            </a:br>
            <a:r>
              <a:rPr lang="uk-UA" i="1" dirty="0" smtClean="0">
                <a:solidFill>
                  <a:srgbClr val="00B0F0"/>
                </a:solidFill>
              </a:rPr>
              <a:t/>
            </a:r>
            <a:br>
              <a:rPr lang="uk-UA" i="1" dirty="0" smtClean="0">
                <a:solidFill>
                  <a:srgbClr val="00B0F0"/>
                </a:solidFill>
              </a:rPr>
            </a:br>
            <a:r>
              <a:rPr lang="uk-UA" i="1" dirty="0" smtClean="0">
                <a:solidFill>
                  <a:srgbClr val="00B0F0"/>
                </a:solidFill>
              </a:rPr>
              <a:t/>
            </a:r>
            <a:br>
              <a:rPr lang="uk-UA" i="1" dirty="0" smtClean="0">
                <a:solidFill>
                  <a:srgbClr val="00B0F0"/>
                </a:solidFill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76672"/>
            <a:ext cx="3816424" cy="28803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573016"/>
            <a:ext cx="3816424" cy="30494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4464496" cy="376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6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4608512" cy="6466730"/>
          </a:xfrm>
        </p:spPr>
        <p:txBody>
          <a:bodyPr>
            <a:normAutofit fontScale="90000"/>
          </a:bodyPr>
          <a:lstStyle/>
          <a:p>
            <a:r>
              <a:rPr lang="uk-UA" sz="4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 і методи </a:t>
            </a:r>
            <a:r>
              <a:rPr lang="uk-UA" sz="40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проведення </a:t>
            </a:r>
            <a:r>
              <a:rPr lang="uk-UA" sz="4000" i="1" dirty="0" err="1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методоб’єднання</a:t>
            </a:r>
            <a:r>
              <a:rPr lang="uk-UA" sz="40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4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4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Методичний  ринг.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Проблемний  семінар.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Тренінг.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Ділова  гра.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Творчий  діалог.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Бесіда  за  круглим  столом.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Евристична  бесіда.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Колективний  пошук.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Дискусія.</a:t>
            </a:r>
            <a:br>
              <a:rPr lang="uk-UA" sz="27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B9AB6F">
                    <a:tint val="1000"/>
                  </a:srgbClr>
                </a:solidFill>
              </a:rPr>
              <a:t/>
            </a:r>
            <a:br>
              <a:rPr lang="uk-UA" sz="3200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B9AB6F">
                    <a:tint val="1000"/>
                  </a:srgbClr>
                </a:solidFill>
              </a:rPr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8640"/>
            <a:ext cx="4248472" cy="345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645024"/>
            <a:ext cx="4248471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41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772816"/>
            <a:ext cx="8496944" cy="4896544"/>
          </a:xfrm>
        </p:spPr>
        <p:txBody>
          <a:bodyPr>
            <a:noAutofit/>
          </a:bodyPr>
          <a:lstStyle/>
          <a:p>
            <a:r>
              <a:rPr lang="uk-UA" sz="32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</a:rPr>
              <a:t>Як  класний  керівник  виховую  в  учнів :</a:t>
            </a:r>
            <a:br>
              <a:rPr lang="uk-UA" sz="32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повагу  до  свого  народу, мови, традицій, народних  ремесел;</a:t>
            </a:r>
            <a:b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любов  до  праці, почуття  дбайливого  господаря  своєї  школи, бережливого  ставлення  до  шкільного  і  класного  майна;</a:t>
            </a:r>
            <a:b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почуття  відповідальності  за  доручену  справу;</a:t>
            </a:r>
            <a:b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бережливого  ставлення  до  природи;</a:t>
            </a:r>
            <a:b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Здійснюю  правове  виховання  дітей, </a:t>
            </a:r>
            <a:r>
              <a:rPr lang="uk-UA" sz="20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привчаю  </a:t>
            </a: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дітей  до  систематичного  читання  періодичної  преси,  перегляду  телепередач,  з  наступним  обговоренням  цих  матеріалів  на  інформаційно-пізнавальних  годинах;</a:t>
            </a:r>
            <a:b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формую  в  </a:t>
            </a:r>
            <a:r>
              <a:rPr lang="uk-UA" sz="20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учнів </a:t>
            </a: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відповідального  ставлення  до  свого  здоров</a:t>
            </a:r>
            <a:r>
              <a:rPr lang="en-US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  у  проекті  «Ваше  здоров</a:t>
            </a:r>
            <a:r>
              <a:rPr lang="en-US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  у  ваших  руках»;</a:t>
            </a:r>
            <a:b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виховую  повагу  до  вчителів , старших,  батьків.</a:t>
            </a:r>
            <a:endParaRPr lang="ru-RU" sz="2000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19168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5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ctr"/>
            <a:r>
              <a:rPr lang="uk-UA" sz="40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Нагороди</a:t>
            </a:r>
            <a:endParaRPr lang="uk-UA" sz="40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196752"/>
            <a:ext cx="2160240" cy="5661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2627784" cy="5661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96752"/>
            <a:ext cx="2088232" cy="5661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196752"/>
            <a:ext cx="2771800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9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86"/>
          </a:xfrm>
        </p:spPr>
        <p:txBody>
          <a:bodyPr>
            <a:normAutofit/>
          </a:bodyPr>
          <a:lstStyle/>
          <a:p>
            <a:r>
              <a:rPr lang="uk-UA" sz="32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Тема  над  якою  працюю:</a:t>
            </a:r>
            <a:br>
              <a:rPr lang="uk-UA" sz="32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uk-UA" sz="3200" i="1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«Розвиток  самоосвітніх  умінь  учнів  як  шлях  до  особистісного  зростання</a:t>
            </a:r>
            <a:r>
              <a:rPr lang="uk-UA" sz="32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»</a:t>
            </a:r>
            <a:br>
              <a:rPr lang="uk-UA" sz="32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uk-UA" sz="32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uk-UA" sz="32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uk-UA" sz="32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uk-UA" sz="3200" i="1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717032"/>
            <a:ext cx="4644008" cy="31409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032"/>
            <a:ext cx="4499992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24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032448"/>
          </a:xfrm>
        </p:spPr>
        <p:txBody>
          <a:bodyPr>
            <a:noAutofit/>
          </a:bodyPr>
          <a:lstStyle/>
          <a:p>
            <a:pPr algn="ctr"/>
            <a:r>
              <a:rPr lang="uk-UA" sz="2800" i="1" dirty="0" smtClean="0">
                <a:solidFill>
                  <a:srgbClr val="FFFF00"/>
                </a:solidFill>
              </a:rPr>
              <a:t>Форми і методи, які використовую на </a:t>
            </a:r>
            <a:r>
              <a:rPr lang="uk-UA" sz="2800" i="1" dirty="0" smtClean="0">
                <a:solidFill>
                  <a:srgbClr val="FFFF00"/>
                </a:solidFill>
              </a:rPr>
              <a:t>уроках</a:t>
            </a:r>
            <a:r>
              <a:rPr lang="uk-UA" sz="2000" i="1" dirty="0" smtClean="0">
                <a:solidFill>
                  <a:srgbClr val="FFFF00"/>
                </a:solidFill>
              </a:rPr>
              <a:t>: </a:t>
            </a:r>
            <a:br>
              <a:rPr lang="uk-UA" sz="2000" i="1" dirty="0" smtClean="0">
                <a:solidFill>
                  <a:srgbClr val="FFFF00"/>
                </a:solidFill>
              </a:rPr>
            </a:br>
            <a:r>
              <a:rPr lang="uk-UA" sz="2000" i="1" dirty="0" smtClean="0">
                <a:solidFill>
                  <a:srgbClr val="00B0F0"/>
                </a:solidFill>
              </a:rPr>
              <a:t>1. Технологію  диференційного  і  індивідуального  навчання ;</a:t>
            </a:r>
            <a:br>
              <a:rPr lang="uk-UA" sz="2000" i="1" dirty="0" smtClean="0">
                <a:solidFill>
                  <a:srgbClr val="00B0F0"/>
                </a:solidFill>
              </a:rPr>
            </a:br>
            <a:r>
              <a:rPr lang="uk-UA" sz="2000" i="1" dirty="0" smtClean="0">
                <a:solidFill>
                  <a:srgbClr val="00B0F0"/>
                </a:solidFill>
              </a:rPr>
              <a:t>2. Технології  колективно – групового  та  кооперативного  навчання ; роботу  в  парах , методи : «Два-чотири-всі  разом», «Карусель», «акваріум», робота  в  малих  групах.</a:t>
            </a:r>
            <a:br>
              <a:rPr lang="uk-UA" sz="2000" i="1" dirty="0" smtClean="0">
                <a:solidFill>
                  <a:srgbClr val="00B0F0"/>
                </a:solidFill>
              </a:rPr>
            </a:br>
            <a:r>
              <a:rPr lang="uk-UA" sz="2000" i="1" dirty="0" smtClean="0">
                <a:solidFill>
                  <a:srgbClr val="00B0F0"/>
                </a:solidFill>
              </a:rPr>
              <a:t>3. Прийоми  ситуативного  моделювання  та  опрацювання  дискусійних  питань;</a:t>
            </a:r>
            <a:br>
              <a:rPr lang="uk-UA" sz="2000" i="1" dirty="0" smtClean="0">
                <a:solidFill>
                  <a:srgbClr val="00B0F0"/>
                </a:solidFill>
              </a:rPr>
            </a:br>
            <a:r>
              <a:rPr lang="uk-UA" sz="2000" i="1" dirty="0" smtClean="0">
                <a:solidFill>
                  <a:srgbClr val="00B0F0"/>
                </a:solidFill>
              </a:rPr>
              <a:t>4. З  фронтальних  технологій  інтерактивного  навчання  надаю  перевагу  таким  методам :  «Мікрофон», «Незакінчені  речення», «Мозковий  штурм», «Навчаюся-учуся», «Дерево  рішень». 5. Найбільш  вдалими  формами  парної  і  групової  роботи  вважаю: «Внутрішні  і  зовнішні  кола», «Обмін  думками», інтерактивні  вправи :  -</a:t>
            </a:r>
            <a:r>
              <a:rPr lang="en-US" sz="2000" i="1" dirty="0" smtClean="0">
                <a:solidFill>
                  <a:srgbClr val="00B0F0"/>
                </a:solidFill>
              </a:rPr>
              <a:t> matching,  -selecting, -listing, -ranking,- combining, mind, map.</a:t>
            </a:r>
            <a:endParaRPr lang="ru-RU" sz="2000" i="1" dirty="0">
              <a:solidFill>
                <a:srgbClr val="00B0F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221088"/>
            <a:ext cx="3096344" cy="244827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88"/>
            <a:ext cx="2915816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221088"/>
            <a:ext cx="295232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260648"/>
            <a:ext cx="4413176" cy="6048672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rgbClr val="FFFF00"/>
                </a:solidFill>
              </a:rPr>
              <a:t>Моє професійне кредо</a:t>
            </a:r>
            <a:r>
              <a:rPr lang="uk-UA" sz="3100" i="1" dirty="0" smtClean="0">
                <a:solidFill>
                  <a:srgbClr val="00B0F0"/>
                </a:solidFill>
              </a:rPr>
              <a:t>:»Викладання – це  мистецтво, а  не  ремесло, у  цьому  самий  корінь вчительської  справи».</a:t>
            </a:r>
            <a:br>
              <a:rPr lang="uk-UA" sz="3100" i="1" dirty="0" smtClean="0">
                <a:solidFill>
                  <a:srgbClr val="00B0F0"/>
                </a:solidFill>
              </a:rPr>
            </a:br>
            <a:r>
              <a:rPr lang="uk-UA" sz="3100" i="1" dirty="0">
                <a:solidFill>
                  <a:srgbClr val="00B0F0"/>
                </a:solidFill>
              </a:rPr>
              <a:t/>
            </a:r>
            <a:br>
              <a:rPr lang="uk-UA" sz="3100" i="1" dirty="0">
                <a:solidFill>
                  <a:srgbClr val="00B0F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i="1" dirty="0" smtClean="0">
                <a:solidFill>
                  <a:srgbClr val="FFFF00"/>
                </a:solidFill>
              </a:rPr>
              <a:t>Моє </a:t>
            </a:r>
            <a:r>
              <a:rPr lang="uk-UA" i="1" dirty="0" smtClean="0">
                <a:solidFill>
                  <a:srgbClr val="FFFF00"/>
                </a:solidFill>
              </a:rPr>
              <a:t>життєве кредо</a:t>
            </a:r>
            <a:r>
              <a:rPr lang="uk-UA" i="1" dirty="0" smtClean="0">
                <a:solidFill>
                  <a:srgbClr val="FFFF00"/>
                </a:solidFill>
              </a:rPr>
              <a:t>: </a:t>
            </a:r>
            <a:r>
              <a:rPr lang="uk-UA" sz="3100" i="1" dirty="0" smtClean="0">
                <a:solidFill>
                  <a:srgbClr val="00B0F0"/>
                </a:solidFill>
              </a:rPr>
              <a:t>«Увійти  в  річку  розуму  зі  своїми  життєвими  течіями».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" y="29410"/>
            <a:ext cx="4210135" cy="32555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" y="3284982"/>
            <a:ext cx="4210135" cy="35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89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uk-UA" sz="4000" i="1" dirty="0" smtClean="0">
                <a:solidFill>
                  <a:srgbClr val="FFFF00"/>
                </a:solidFill>
              </a:rPr>
              <a:t>Дякую за увагу!</a:t>
            </a:r>
            <a:br>
              <a:rPr lang="uk-UA" sz="4000" i="1" dirty="0" smtClean="0">
                <a:solidFill>
                  <a:srgbClr val="FFFF00"/>
                </a:solidFill>
              </a:rPr>
            </a:br>
            <a:r>
              <a:rPr lang="uk-UA" sz="4000" i="1" dirty="0" smtClean="0">
                <a:solidFill>
                  <a:srgbClr val="0070C0"/>
                </a:solidFill>
              </a:rPr>
              <a:t>Бажаю задоволення від роботи!</a:t>
            </a:r>
            <a:endParaRPr lang="uk-UA" sz="4000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40968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97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312</TotalTime>
  <Words>75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Паркет</vt:lpstr>
      <vt:lpstr>Портфоліо  вчителя  іноземної  мови(англійської  мови) Синьоок  Вікторії  Миколаївни Фастівської  вечірньої  ЗОШ  ІІ-ІІІ стуненів </vt:lpstr>
      <vt:lpstr>Структура  портфоліо  1 Резюме.  2 Трудова  діяльність. 3Перепідготовка  та  підвищення кваліфікаці. 4 Особисті  та  ділові  якості  вчителя.  5 Професійні  відзнаки.  6 Науково-методична  діяльність</vt:lpstr>
      <vt:lpstr>Резюме. Дата  народження – 01.03.1967 Місце  народження - м. Фастів Освіта – вища: Київський  університет  ім.Т.Г.Шевченка Роки  навчання:  1985-1991 р.р. Стаж  роботи- 20 років </vt:lpstr>
      <vt:lpstr>Трудова  діяльність 01.02.1995- 17.08.1995 р.р.-   вихователя  у  дитячому  закладі №11  м. Києва. 22.09.1995 – 23.10.1996 р.р. -  вчитель  англійської  мови  ЗОШ №42  м. Луганська 03.12.1996 – 11.04.2003 р.р.-  вчитель  англійської  мови у  спеціалізованій  школі з  поглибленим  вивченням  англійської  мови  №159  м. Києва. 14.04.2003 – 16.08.2004 р.р.-  вчитель  англійської  мови  Борівської  ЗОШ  І-ІІ  ступенів. 22.17.2004 – 31.08.2010 р.р.  вчитель  англійської  мови  у  ЗОШ  №7 01.09.2012  р.-  вчитель  англійської  мови  у  Фастівській вечірній  ЗОШ  ІІ-ІІІ  ступенів  м. Фастова. </vt:lpstr>
      <vt:lpstr>Особисті  та  ділові  якості  вчителя  Бути  оптимістом, гуманність у помислах і діях, вимогливість, справедливість, позитивна  емоційна  налаштованість, мовна  культура. Науково – методична  діяльність: Голова  методичного  об’єднання  суспільно – гуманітарного  циклу. </vt:lpstr>
      <vt:lpstr>Голова методоб’єднання суспільно-гуманітарного циклу        </vt:lpstr>
      <vt:lpstr>Форми і методи проведення методоб’єднання: Методичний  ринг. Проблемний  семінар. Тренінг. Ділова  гра. Творчий  діалог. Бесіда  за  круглим  столом. Евристична  бесіда. Колективний  пошук. Дискусія.  </vt:lpstr>
      <vt:lpstr>Як  класний  керівник  виховую  в  учнів : повагу  до  свого  народу, мови, традицій, народних  ремесел; любов  до  праці, почуття  дбайливого  господаря  своєї  школи, бережливого  ставлення  до  шкільного  і  класного  майна; почуття  відповідальності  за  доручену  справу; бережливого  ставлення  до  природи; Здійснюю  правове  виховання  дітей, привчаю  дітей  до  систематичного  читання  періодичної  преси,  перегляду  телепередач,  з  наступним  обговоренням  цих  матеріалів  на  інформаційно-пізнавальних  годинах; формую  в  учнів відповідального  ставлення  до  свого  здоров’я  у  проекті  «Ваше  здоров’я  у  ваших  руках»; виховую  повагу  до  вчителів , старших,  батьків.</vt:lpstr>
      <vt:lpstr>Нагороди</vt:lpstr>
      <vt:lpstr>Тема  над  якою  працюю: «Розвиток  самоосвітніх  умінь  учнів  як  шлях  до  особистісного  зростання»   </vt:lpstr>
      <vt:lpstr>Форми і методи, які використовую на уроках:  1. Технологію  диференційного  і  індивідуального  навчання ; 2. Технології  колективно – групового  та  кооперативного  навчання ; роботу  в  парах , методи : «Два-чотири-всі  разом», «Карусель», «акваріум», робота  в  малих  групах. 3. Прийоми  ситуативного  моделювання  та  опрацювання  дискусійних  питань; 4. З  фронтальних  технологій  інтерактивного  навчання  надаю  перевагу  таким  методам :  «Мікрофон», «Незакінчені  речення», «Мозковий  штурм», «Навчаюся-учуся», «Дерево  рішень». 5. Найбільш  вдалими  формами  парної  і  групової  роботи  вважаю: «Внутрішні  і  зовнішні  кола», «Обмін  думками», інтерактивні  вправи :  - matching,  -selecting, -listing, -ranking,- combining, mind, map.</vt:lpstr>
      <vt:lpstr>Моє професійне кредо:»Викладання – це  мистецтво, а  не  ремесло, у  цьому  самий  корінь вчительської  справи».   Моє життєве кредо: «Увійти  в  річку  розуму  зі  своїми  життєвими  течіями». </vt:lpstr>
      <vt:lpstr>Дякую за увагу! Бажаю задоволення від роботи!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35</cp:revision>
  <dcterms:modified xsi:type="dcterms:W3CDTF">2016-02-12T13:00:03Z</dcterms:modified>
</cp:coreProperties>
</file>